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667A-FE44-46DA-954F-765FC2583AE3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F6EB-8D70-442C-849F-1EFBFF9B7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452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667A-FE44-46DA-954F-765FC2583AE3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F6EB-8D70-442C-849F-1EFBFF9B7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489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667A-FE44-46DA-954F-765FC2583AE3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F6EB-8D70-442C-849F-1EFBFF9B7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996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667A-FE44-46DA-954F-765FC2583AE3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F6EB-8D70-442C-849F-1EFBFF9B7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57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667A-FE44-46DA-954F-765FC2583AE3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F6EB-8D70-442C-849F-1EFBFF9B7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77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667A-FE44-46DA-954F-765FC2583AE3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F6EB-8D70-442C-849F-1EFBFF9B7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98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667A-FE44-46DA-954F-765FC2583AE3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F6EB-8D70-442C-849F-1EFBFF9B7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66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667A-FE44-46DA-954F-765FC2583AE3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F6EB-8D70-442C-849F-1EFBFF9B7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80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667A-FE44-46DA-954F-765FC2583AE3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F6EB-8D70-442C-849F-1EFBFF9B7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252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667A-FE44-46DA-954F-765FC2583AE3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F6EB-8D70-442C-849F-1EFBFF9B7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53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667A-FE44-46DA-954F-765FC2583AE3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9F6EB-8D70-442C-849F-1EFBFF9B7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205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C667A-FE44-46DA-954F-765FC2583AE3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9F6EB-8D70-442C-849F-1EFBFF9B7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1148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295400" y="152400"/>
            <a:ext cx="6858000" cy="11587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5000"/>
              </a:lnSpc>
              <a:spcAft>
                <a:spcPts val="1000"/>
              </a:spcAft>
            </a:pPr>
            <a:r>
              <a:rPr lang="en-US" sz="6600" b="1" cap="all" dirty="0" smtClean="0">
                <a:ln w="9004" cap="flat" cmpd="sng" algn="ctr">
                  <a:solidFill>
                    <a:srgbClr val="5C437A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reflection blurRad="6350" stA="55000" endA="300" endPos="45500" dir="5400000" sy="-100000" algn="bl"/>
                </a:effectLst>
                <a:latin typeface="Cambria"/>
                <a:ea typeface="Times New Roman"/>
                <a:cs typeface="Times New Roman"/>
              </a:rPr>
              <a:t>Standards</a:t>
            </a:r>
            <a:endParaRPr lang="en-US" sz="6600" dirty="0">
              <a:effectLst/>
              <a:latin typeface="Cambria"/>
              <a:ea typeface="Times New Roman"/>
              <a:cs typeface="Times New Roman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24000" y="1600200"/>
            <a:ext cx="6400799" cy="1137338"/>
          </a:xfrm>
          <a:prstGeom prst="rect">
            <a:avLst/>
          </a:prstGeom>
        </p:spPr>
        <p:txBody>
          <a:bodyPr wrap="none">
            <a:prstTxWarp prst="textDeflateBottom">
              <a:avLst/>
            </a:prstTxWarp>
            <a:spAutoFit/>
          </a:bodyPr>
          <a:lstStyle/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en-US" b="1" cap="all" dirty="0" smtClean="0">
                <a:ln>
                  <a:noFill/>
                </a:ln>
                <a:gradFill>
                  <a:gsLst>
                    <a:gs pos="0">
                      <a:srgbClr val="7293C9"/>
                    </a:gs>
                    <a:gs pos="49000">
                      <a:srgbClr val="4B78BB"/>
                    </a:gs>
                    <a:gs pos="50000">
                      <a:srgbClr val="3268A9"/>
                    </a:gs>
                    <a:gs pos="92000">
                      <a:srgbClr val="2F5C92"/>
                    </a:gs>
                    <a:gs pos="100000">
                      <a:srgbClr val="2E5B90"/>
                    </a:gs>
                  </a:gsLst>
                  <a:lin ang="5400000" scaled="0"/>
                </a:gradFill>
                <a:effectLst/>
                <a:latin typeface="Cambria"/>
                <a:ea typeface="Times New Roman"/>
                <a:cs typeface="Times New Roman"/>
              </a:rPr>
              <a:t>…..Big Ideas…..</a:t>
            </a:r>
            <a:endParaRPr lang="en-US" sz="800" dirty="0">
              <a:effectLst/>
              <a:latin typeface="Cambria"/>
              <a:ea typeface="Times New Roman"/>
              <a:cs typeface="Times New Roman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52676" y="2178370"/>
            <a:ext cx="3798861" cy="964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5000"/>
              </a:lnSpc>
              <a:spcAft>
                <a:spcPts val="1000"/>
              </a:spcAft>
            </a:pPr>
            <a:r>
              <a:rPr lang="en-US" sz="2400" b="1" cap="all" dirty="0" smtClean="0">
                <a:ln w="9004" cap="flat" cmpd="sng" algn="ctr">
                  <a:solidFill>
                    <a:srgbClr val="5C437A"/>
                  </a:solidFill>
                  <a:prstDash val="solid"/>
                  <a:round/>
                </a:ln>
                <a:effectLst/>
                <a:latin typeface="Cambria"/>
                <a:ea typeface="Times New Roman"/>
                <a:cs typeface="Times New Roman"/>
              </a:rPr>
              <a:t>Essential</a:t>
            </a:r>
            <a:r>
              <a:rPr lang="en-US" b="1" cap="all" dirty="0" smtClean="0">
                <a:ln w="9004" cap="flat" cmpd="sng" algn="ctr">
                  <a:solidFill>
                    <a:srgbClr val="5C437A"/>
                  </a:solidFill>
                  <a:prstDash val="solid"/>
                  <a:round/>
                </a:ln>
                <a:effectLst/>
                <a:latin typeface="Cambria"/>
                <a:ea typeface="Times New Roman"/>
                <a:cs typeface="Times New Roman"/>
              </a:rPr>
              <a:t> </a:t>
            </a:r>
            <a:r>
              <a:rPr lang="en-US" sz="5400" b="1" cap="all" dirty="0" smtClean="0">
                <a:ln w="9004" cap="flat" cmpd="sng" algn="ctr">
                  <a:solidFill>
                    <a:srgbClr val="5C437A"/>
                  </a:solidFill>
                  <a:prstDash val="solid"/>
                  <a:round/>
                </a:ln>
                <a:effectLst/>
                <a:latin typeface="Cambria"/>
                <a:ea typeface="Times New Roman"/>
                <a:cs typeface="Times New Roman"/>
              </a:rPr>
              <a:t>?</a:t>
            </a:r>
            <a:r>
              <a:rPr lang="en-US" b="1" cap="all" dirty="0" smtClean="0">
                <a:ln w="9004" cap="flat" cmpd="sng" algn="ctr">
                  <a:solidFill>
                    <a:srgbClr val="5C437A"/>
                  </a:solidFill>
                  <a:prstDash val="solid"/>
                  <a:round/>
                </a:ln>
                <a:effectLst/>
                <a:latin typeface="Cambria"/>
                <a:ea typeface="Times New Roman"/>
                <a:cs typeface="Times New Roman"/>
              </a:rPr>
              <a:t> </a:t>
            </a:r>
            <a:r>
              <a:rPr lang="en-US" sz="2400" b="1" cap="all" dirty="0" smtClean="0">
                <a:ln w="9004" cap="flat" cmpd="sng" algn="ctr">
                  <a:solidFill>
                    <a:srgbClr val="5C437A"/>
                  </a:solidFill>
                  <a:prstDash val="solid"/>
                  <a:round/>
                </a:ln>
                <a:effectLst/>
                <a:latin typeface="Cambria"/>
                <a:ea typeface="Times New Roman"/>
                <a:cs typeface="Times New Roman"/>
              </a:rPr>
              <a:t>Questions</a:t>
            </a:r>
            <a:endParaRPr lang="en-US" sz="2400" dirty="0">
              <a:effectLst/>
              <a:latin typeface="Cambria"/>
              <a:ea typeface="Times New Roman"/>
              <a:cs typeface="Times New Roman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764515"/>
              </p:ext>
            </p:extLst>
          </p:nvPr>
        </p:nvGraphicFramePr>
        <p:xfrm>
          <a:off x="914400" y="3084440"/>
          <a:ext cx="7620000" cy="387096"/>
        </p:xfrm>
        <a:graphic>
          <a:graphicData uri="http://schemas.openxmlformats.org/drawingml/2006/table">
            <a:tbl>
              <a:tblPr firstRow="1" firstCol="1" bandRow="1"/>
              <a:tblGrid>
                <a:gridCol w="3810000"/>
                <a:gridCol w="3810000"/>
              </a:tblGrid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1" cap="all" dirty="0">
                          <a:ln w="9004" cap="flat" cmpd="sng" algn="ctr">
                            <a:solidFill>
                              <a:srgbClr val="5C437A"/>
                            </a:solidFill>
                            <a:prstDash val="solid"/>
                            <a:round/>
                          </a:ln>
                          <a:solidFill>
                            <a:srgbClr val="FFFF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Concepts</a:t>
                      </a:r>
                      <a:endParaRPr lang="en-US" sz="11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1" cap="all" dirty="0">
                          <a:ln w="9004" cap="flat" cmpd="sng" algn="ctr">
                            <a:solidFill>
                              <a:srgbClr val="5C437A"/>
                            </a:solidFill>
                            <a:prstDash val="solid"/>
                            <a:round/>
                          </a:ln>
                          <a:solidFill>
                            <a:srgbClr val="FFFF00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competencies</a:t>
                      </a:r>
                      <a:endParaRPr lang="en-US" sz="11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" name="Rectangle 19"/>
          <p:cNvSpPr/>
          <p:nvPr/>
        </p:nvSpPr>
        <p:spPr>
          <a:xfrm>
            <a:off x="3310565" y="3316853"/>
            <a:ext cx="2522871" cy="5132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5000"/>
              </a:lnSpc>
              <a:spcAft>
                <a:spcPts val="1000"/>
              </a:spcAft>
            </a:pPr>
            <a:r>
              <a:rPr lang="en-US" sz="2800" b="1" cap="all" dirty="0" smtClean="0">
                <a:ln w="9004" cap="flat" cmpd="sng" algn="ctr">
                  <a:solidFill>
                    <a:srgbClr val="5C437A"/>
                  </a:solidFill>
                  <a:prstDash val="solid"/>
                  <a:round/>
                </a:ln>
                <a:solidFill>
                  <a:srgbClr val="C3D69B"/>
                </a:solidFill>
                <a:effectLst/>
                <a:latin typeface="Cambria"/>
                <a:ea typeface="Times New Roman"/>
                <a:cs typeface="Times New Roman"/>
              </a:rPr>
              <a:t>Assessments</a:t>
            </a:r>
            <a:endParaRPr lang="en-US" sz="2800" dirty="0">
              <a:effectLst/>
              <a:latin typeface="Cambria"/>
              <a:ea typeface="Times New Roman"/>
              <a:cs typeface="Times New Roman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286000" y="3830135"/>
            <a:ext cx="4572000" cy="9638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5000"/>
              </a:lnSpc>
              <a:spcAft>
                <a:spcPts val="1000"/>
              </a:spcAft>
            </a:pPr>
            <a:r>
              <a:rPr lang="en-US" sz="2800" b="1" cap="all" dirty="0" smtClean="0">
                <a:ln w="9004" cap="flat" cmpd="sng" algn="ctr">
                  <a:solidFill>
                    <a:srgbClr val="5C437A"/>
                  </a:solidFill>
                  <a:prstDash val="solid"/>
                  <a:round/>
                </a:ln>
                <a:solidFill>
                  <a:srgbClr val="B3A2C7"/>
                </a:solidFill>
                <a:effectLst/>
                <a:latin typeface="Cambria"/>
                <a:ea typeface="Times New Roman"/>
                <a:cs typeface="Times New Roman"/>
              </a:rPr>
              <a:t>Units</a:t>
            </a:r>
            <a:endParaRPr lang="en-US" sz="2800" dirty="0" smtClean="0">
              <a:effectLst/>
              <a:latin typeface="Cambria"/>
              <a:ea typeface="Times New Roman"/>
              <a:cs typeface="Times New Roman"/>
            </a:endParaRPr>
          </a:p>
          <a:p>
            <a:pPr algn="ctr">
              <a:lnSpc>
                <a:spcPct val="105000"/>
              </a:lnSpc>
              <a:spcAft>
                <a:spcPts val="1000"/>
              </a:spcAft>
            </a:pPr>
            <a:r>
              <a:rPr lang="en-US" b="1" cap="all" dirty="0" smtClean="0">
                <a:ln w="9004" cap="flat" cmpd="sng" algn="ctr">
                  <a:solidFill>
                    <a:srgbClr val="5C437A"/>
                  </a:solidFill>
                  <a:prstDash val="solid"/>
                  <a:round/>
                </a:ln>
                <a:solidFill>
                  <a:srgbClr val="B3A2C7"/>
                </a:solidFill>
                <a:effectLst/>
                <a:latin typeface="Cambria"/>
                <a:ea typeface="Times New Roman"/>
                <a:cs typeface="Times New Roman"/>
              </a:rPr>
              <a:t> Lesson Plans</a:t>
            </a:r>
            <a:endParaRPr lang="en-US" sz="900" dirty="0">
              <a:effectLst/>
              <a:latin typeface="Cambria"/>
              <a:ea typeface="Times New Roman"/>
              <a:cs typeface="Times New Roman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529271"/>
              </p:ext>
            </p:extLst>
          </p:nvPr>
        </p:nvGraphicFramePr>
        <p:xfrm>
          <a:off x="1226820" y="4724400"/>
          <a:ext cx="6995160" cy="1901249"/>
        </p:xfrm>
        <a:graphic>
          <a:graphicData uri="http://schemas.openxmlformats.org/drawingml/2006/table">
            <a:tbl>
              <a:tblPr firstRow="1" firstCol="1" bandRow="1"/>
              <a:tblGrid>
                <a:gridCol w="1165860"/>
                <a:gridCol w="1165860"/>
                <a:gridCol w="1165860"/>
                <a:gridCol w="1165860"/>
                <a:gridCol w="1165860"/>
                <a:gridCol w="1165860"/>
              </a:tblGrid>
              <a:tr h="1901249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cap="all" dirty="0">
                          <a:ln w="9004" cap="flat" cmpd="sng" algn="ctr">
                            <a:solidFill>
                              <a:srgbClr val="5C437A"/>
                            </a:solidFill>
                            <a:prstDash val="solid"/>
                            <a:round/>
                          </a:ln>
                          <a:solidFill>
                            <a:srgbClr val="EEECE1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Instructional strategies</a:t>
                      </a:r>
                      <a:endParaRPr lang="en-US" sz="11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1" cap="all" dirty="0">
                          <a:ln w="9004" cap="flat" cmpd="sng" algn="ctr">
                            <a:solidFill>
                              <a:srgbClr val="5C437A"/>
                            </a:solidFill>
                            <a:prstDash val="solid"/>
                            <a:round/>
                          </a:ln>
                          <a:solidFill>
                            <a:srgbClr val="EEECE1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b="1" cap="all" dirty="0">
                          <a:ln w="9004" cap="flat" cmpd="sng" algn="ctr">
                            <a:solidFill>
                              <a:srgbClr val="5C437A"/>
                            </a:solidFill>
                            <a:prstDash val="solid"/>
                            <a:round/>
                          </a:ln>
                          <a:solidFill>
                            <a:srgbClr val="EEECE1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cap="all">
                          <a:ln w="9004" cap="flat" cmpd="sng" algn="ctr">
                            <a:solidFill>
                              <a:srgbClr val="5C437A"/>
                            </a:solidFill>
                            <a:prstDash val="solid"/>
                            <a:round/>
                          </a:ln>
                          <a:solidFill>
                            <a:srgbClr val="EEECE1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Interventions</a:t>
                      </a:r>
                      <a:endParaRPr lang="en-US" sz="11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cap="all" dirty="0">
                          <a:ln w="9004" cap="flat" cmpd="sng" algn="ctr">
                            <a:solidFill>
                              <a:srgbClr val="5C437A"/>
                            </a:solidFill>
                            <a:prstDash val="solid"/>
                            <a:round/>
                          </a:ln>
                          <a:solidFill>
                            <a:srgbClr val="EEECE1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Depth of Knowledge</a:t>
                      </a:r>
                      <a:endParaRPr lang="en-US" sz="11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cap="all" dirty="0">
                          <a:ln w="9004" cap="flat" cmpd="sng" algn="ctr">
                            <a:solidFill>
                              <a:srgbClr val="5C437A"/>
                            </a:solidFill>
                            <a:prstDash val="solid"/>
                            <a:round/>
                          </a:ln>
                          <a:solidFill>
                            <a:srgbClr val="EEECE1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Collaboration</a:t>
                      </a:r>
                      <a:endParaRPr lang="en-US" sz="11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cap="all">
                          <a:ln w="9004" cap="flat" cmpd="sng" algn="ctr">
                            <a:solidFill>
                              <a:srgbClr val="5C437A"/>
                            </a:solidFill>
                            <a:prstDash val="solid"/>
                            <a:round/>
                          </a:ln>
                          <a:solidFill>
                            <a:srgbClr val="EEECE1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Differentiation</a:t>
                      </a:r>
                      <a:endParaRPr lang="en-US" sz="110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D0D0D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cap="all" dirty="0">
                          <a:ln w="9004" cap="flat" cmpd="sng" algn="ctr">
                            <a:solidFill>
                              <a:srgbClr val="5C437A"/>
                            </a:solidFill>
                            <a:prstDash val="solid"/>
                            <a:round/>
                          </a:ln>
                          <a:solidFill>
                            <a:srgbClr val="EEECE1"/>
                          </a:solidFill>
                          <a:effectLst/>
                          <a:latin typeface="Cambria"/>
                          <a:ea typeface="Times New Roman"/>
                          <a:cs typeface="Times New Roman"/>
                        </a:rPr>
                        <a:t>materials and resources</a:t>
                      </a:r>
                      <a:endParaRPr lang="en-US" sz="1100" dirty="0">
                        <a:effectLst/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D0D0D"/>
                    </a:solidFill>
                  </a:tcPr>
                </a:tc>
              </a:tr>
            </a:tbl>
          </a:graphicData>
        </a:graphic>
      </p:graphicFrame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1095520" y="2914650"/>
            <a:ext cx="774368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206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1310</TotalTime>
  <Words>26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JoBeth McKee</dc:creator>
  <cp:lastModifiedBy>JoBeth McKee</cp:lastModifiedBy>
  <cp:revision>8</cp:revision>
  <dcterms:created xsi:type="dcterms:W3CDTF">2012-12-22T13:55:56Z</dcterms:created>
  <dcterms:modified xsi:type="dcterms:W3CDTF">2012-12-23T23:50:54Z</dcterms:modified>
</cp:coreProperties>
</file>